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6"/>
  </p:notesMasterIdLst>
  <p:sldIdLst>
    <p:sldId id="344" r:id="rId2"/>
    <p:sldId id="323" r:id="rId3"/>
    <p:sldId id="349" r:id="rId4"/>
    <p:sldId id="350" r:id="rId5"/>
    <p:sldId id="345" r:id="rId6"/>
    <p:sldId id="353" r:id="rId7"/>
    <p:sldId id="351" r:id="rId8"/>
    <p:sldId id="352" r:id="rId9"/>
    <p:sldId id="360" r:id="rId10"/>
    <p:sldId id="361" r:id="rId11"/>
    <p:sldId id="364" r:id="rId12"/>
    <p:sldId id="354" r:id="rId13"/>
    <p:sldId id="366" r:id="rId14"/>
    <p:sldId id="355" r:id="rId15"/>
    <p:sldId id="357" r:id="rId16"/>
    <p:sldId id="358" r:id="rId17"/>
    <p:sldId id="356" r:id="rId18"/>
    <p:sldId id="363" r:id="rId19"/>
    <p:sldId id="362" r:id="rId20"/>
    <p:sldId id="348" r:id="rId21"/>
    <p:sldId id="347" r:id="rId22"/>
    <p:sldId id="346" r:id="rId23"/>
    <p:sldId id="359" r:id="rId24"/>
    <p:sldId id="365" r:id="rId25"/>
  </p:sldIdLst>
  <p:sldSz cx="9144000" cy="6858000" type="screen4x3"/>
  <p:notesSz cx="6858000" cy="9144000"/>
  <p:defaultTextStyle>
    <a:lvl1pPr marL="40639" marR="40639">
      <a:defRPr sz="2400">
        <a:uFill>
          <a:solidFill/>
        </a:uFill>
        <a:latin typeface="+mn-lt"/>
        <a:ea typeface="+mn-ea"/>
        <a:cs typeface="+mn-cs"/>
        <a:sym typeface="Gill Sans"/>
      </a:defRPr>
    </a:lvl1pPr>
    <a:lvl2pPr marL="40639" marR="40639" indent="342900">
      <a:defRPr sz="2400">
        <a:uFill>
          <a:solidFill/>
        </a:uFill>
        <a:latin typeface="+mn-lt"/>
        <a:ea typeface="+mn-ea"/>
        <a:cs typeface="+mn-cs"/>
        <a:sym typeface="Gill Sans"/>
      </a:defRPr>
    </a:lvl2pPr>
    <a:lvl3pPr marL="40639" marR="40639" indent="685800">
      <a:defRPr sz="2400">
        <a:uFill>
          <a:solidFill/>
        </a:uFill>
        <a:latin typeface="+mn-lt"/>
        <a:ea typeface="+mn-ea"/>
        <a:cs typeface="+mn-cs"/>
        <a:sym typeface="Gill Sans"/>
      </a:defRPr>
    </a:lvl3pPr>
    <a:lvl4pPr marL="40639" marR="40639" indent="1028700">
      <a:defRPr sz="2400">
        <a:uFill>
          <a:solidFill/>
        </a:uFill>
        <a:latin typeface="+mn-lt"/>
        <a:ea typeface="+mn-ea"/>
        <a:cs typeface="+mn-cs"/>
        <a:sym typeface="Gill Sans"/>
      </a:defRPr>
    </a:lvl4pPr>
    <a:lvl5pPr marL="40639" marR="40639" indent="1371600">
      <a:defRPr sz="2400">
        <a:uFill>
          <a:solidFill/>
        </a:uFill>
        <a:latin typeface="+mn-lt"/>
        <a:ea typeface="+mn-ea"/>
        <a:cs typeface="+mn-cs"/>
        <a:sym typeface="Gill Sans"/>
      </a:defRPr>
    </a:lvl5pPr>
    <a:lvl6pPr marL="40639" marR="40639" indent="1714500">
      <a:defRPr sz="2400">
        <a:uFill>
          <a:solidFill/>
        </a:uFill>
        <a:latin typeface="+mn-lt"/>
        <a:ea typeface="+mn-ea"/>
        <a:cs typeface="+mn-cs"/>
        <a:sym typeface="Gill Sans"/>
      </a:defRPr>
    </a:lvl6pPr>
    <a:lvl7pPr marL="40639" marR="40639" indent="2057400">
      <a:defRPr sz="2400">
        <a:uFill>
          <a:solidFill/>
        </a:uFill>
        <a:latin typeface="+mn-lt"/>
        <a:ea typeface="+mn-ea"/>
        <a:cs typeface="+mn-cs"/>
        <a:sym typeface="Gill Sans"/>
      </a:defRPr>
    </a:lvl7pPr>
    <a:lvl8pPr marL="40639" marR="40639" indent="2400300">
      <a:defRPr sz="2400">
        <a:uFill>
          <a:solidFill/>
        </a:uFill>
        <a:latin typeface="+mn-lt"/>
        <a:ea typeface="+mn-ea"/>
        <a:cs typeface="+mn-cs"/>
        <a:sym typeface="Gill Sans"/>
      </a:defRPr>
    </a:lvl8pPr>
    <a:lvl9pPr marL="40639" marR="40639" indent="2743200">
      <a:defRPr sz="2400">
        <a:uFill>
          <a:solidFill/>
        </a:uFill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" initials="" lastIdx="5" clrIdx="0"/>
  <p:cmAuthor id="2" name="Adam Smith" initials="ADS" lastIdx="1" clrIdx="1">
    <p:extLst/>
  </p:cmAuthor>
  <p:cmAuthor id="3" name="Adam Smith" initials="ADS [2]" lastIdx="1" clrIdx="2">
    <p:extLst/>
  </p:cmAuthor>
  <p:cmAuthor id="4" name="Adam Smith" initials="ADS [3]" lastIdx="1" clrIdx="3">
    <p:extLst/>
  </p:cmAuthor>
  <p:cmAuthor id="5" name="asmith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AF"/>
    <a:srgbClr val="FFFF99"/>
    <a:srgbClr val="E5E0DE"/>
    <a:srgbClr val="FF7C80"/>
    <a:srgbClr val="5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1"/>
    <p:restoredTop sz="82830"/>
  </p:normalViewPr>
  <p:slideViewPr>
    <p:cSldViewPr snapToGrid="0" showGuides="1">
      <p:cViewPr varScale="1">
        <p:scale>
          <a:sx n="104" d="100"/>
          <a:sy n="104" d="100"/>
        </p:scale>
        <p:origin x="139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271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820" y="8832063"/>
            <a:ext cx="2971181" cy="465945"/>
          </a:xfrm>
          <a:prstGeom prst="rect">
            <a:avLst/>
          </a:prstGeom>
          <a:ln/>
        </p:spPr>
        <p:txBody>
          <a:bodyPr/>
          <a:lstStyle/>
          <a:p>
            <a:fld id="{91DDA825-64DB-4590-9344-06C1AB1E7F1A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2838" y="701675"/>
            <a:ext cx="4632325" cy="3475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0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1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CDFA26-EE40-4E23-91C0-5D38B2ACBD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28600" y="3698707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228600" y="817419"/>
            <a:ext cx="8631044" cy="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1291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5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gradFill>
          <a:gsLst>
            <a:gs pos="0">
              <a:srgbClr val="FFFFFF"/>
            </a:gs>
            <a:gs pos="100000">
              <a:srgbClr val="5DBDFF"/>
            </a:gs>
          </a:gsLst>
          <a:lin ang="23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4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356" y="1143000"/>
            <a:ext cx="4214266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223" y="1143000"/>
            <a:ext cx="431517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085B76-922F-4163-8F7D-8729CEB91B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2BF35D-5C64-4545-8062-7EEE0D4ACC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B8B402-388F-4A69-B2D4-383B00E311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5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E61F6B-F0D5-49F2-81F7-25DAD02068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8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356" y="44617"/>
            <a:ext cx="85752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4356" y="869820"/>
            <a:ext cx="8575288" cy="577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40550"/>
            <a:ext cx="1396538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i="0">
                <a:latin typeface="+mj-lt"/>
              </a:defRPr>
            </a:lvl1pPr>
          </a:lstStyle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2480" y="6640550"/>
            <a:ext cx="731520" cy="21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i="0"/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fld id="{1F9D50EC-1151-42C4-A977-031E5FCF6A14}" type="slidenum">
              <a:rPr lang="en-US" kern="1200" smtClean="0">
                <a:solidFill>
                  <a:srgbClr val="000000"/>
                </a:solidFill>
                <a:uFillTx/>
                <a:latin typeface="Times New Roman" pitchFamily="18" charset="0"/>
              </a:rPr>
              <a:pPr marL="0" marR="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6222" y="6640550"/>
            <a:ext cx="4910051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i="0">
                <a:latin typeface="+mj-lt"/>
              </a:defRPr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28600" y="780585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6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0" r:id="rId3"/>
    <p:sldLayoutId id="2147483660" r:id="rId4"/>
    <p:sldLayoutId id="2147483662" r:id="rId5"/>
    <p:sldLayoutId id="2147483663" r:id="rId6"/>
    <p:sldLayoutId id="2147483666" r:id="rId7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00000"/>
        </a:buClr>
        <a:buSzPct val="120000"/>
        <a:buChar char="•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j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j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tiff"/><Relationship Id="rId7" Type="http://schemas.openxmlformats.org/officeDocument/2006/relationships/image" Target="../media/image20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xkcd.com/55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fivethirtyeight.com/features/why-fivethirtyeight-gave-trump-a-better-chance-than-almost-anyone-els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725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ylervigen.com/spurious-correlations" TargetMode="Externa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5977" y="617162"/>
            <a:ext cx="88392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4754" y="4132091"/>
            <a:ext cx="8600895" cy="68057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94638"/>
              </p:ext>
            </p:extLst>
          </p:nvPr>
        </p:nvGraphicFramePr>
        <p:xfrm>
          <a:off x="4362438" y="4488872"/>
          <a:ext cx="4781561" cy="140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8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Adam Smith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0" kern="0" dirty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BU Computer Science</a:t>
                      </a: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9" y="4538101"/>
            <a:ext cx="2493818" cy="10336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07" y="3392354"/>
            <a:ext cx="9048022" cy="59503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755" y="1"/>
            <a:ext cx="8600894" cy="4132090"/>
          </a:xfrm>
          <a:noFill/>
          <a:ln/>
        </p:spPr>
        <p:txBody>
          <a:bodyPr/>
          <a:lstStyle/>
          <a:p>
            <a:pPr algn="ctr" eaLnBrk="0" hangingPunct="0"/>
            <a:r>
              <a:rPr lang="en-US" sz="5400" dirty="0">
                <a:solidFill>
                  <a:schemeClr val="tx1"/>
                </a:solidFill>
              </a:rPr>
              <a:t>Lectures 18 &amp; 19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Interpreting Results: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Some Pitfalls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CS 506 &amp; EC 500</a:t>
            </a:r>
            <a:endParaRPr lang="en-US" sz="5400" b="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4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6337-9DD3-5E41-B133-86B5C53C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45AA1-C897-3043-B638-B40D1EA64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undefined since we have not assumed a prior distribution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We are missing terms in Bayes rule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do we estimate our uncertainty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confidence interval </a:t>
                </a:r>
                <a:r>
                  <a:rPr lang="en-US" dirty="0"/>
                  <a:t>is a function that maps data to pairs of numbers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assumptions are satisfied, then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𝐵𝑖𝑛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≥0.95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Here 0.95 is called the “coverage”</a:t>
                </a:r>
              </a:p>
              <a:p>
                <a:r>
                  <a:rPr lang="en-US" dirty="0"/>
                  <a:t>A Bayesian </a:t>
                </a:r>
                <a:r>
                  <a:rPr lang="en-US" dirty="0">
                    <a:solidFill>
                      <a:srgbClr val="C00000"/>
                    </a:solidFill>
                  </a:rPr>
                  <a:t>credible interval </a:t>
                </a:r>
                <a:r>
                  <a:rPr lang="en-US" dirty="0"/>
                  <a:t>has a more straightforward interpretation</a:t>
                </a:r>
              </a:p>
              <a:p>
                <a:pPr lvl="1"/>
                <a:r>
                  <a:rPr lang="en-US" dirty="0"/>
                  <a:t>Assume a prior, compute an interval with posterior probability at least 0.95</a:t>
                </a:r>
              </a:p>
              <a:p>
                <a:pPr lvl="1"/>
                <a:r>
                  <a:rPr lang="en-US" dirty="0"/>
                  <a:t>But have to be careful about choosing a good prior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45AA1-C897-3043-B638-B40D1EA64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7" t="-3356"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9485C-159E-484C-BE19-7B9D1CA7E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93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A475-484E-2B4E-B99D-8EB3A0BB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compute confidence intervals?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EAC5F-DC01-6B41-B198-AD486E3E80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Say we have code for the probability mass function and cumulative distribution function for binomial</a:t>
                </a:r>
              </a:p>
              <a:p>
                <a:r>
                  <a:rPr lang="en-US" dirty="0"/>
                  <a:t>How do we compute a confidence interval with 95% coverage?</a:t>
                </a:r>
              </a:p>
              <a:p>
                <a:endParaRPr lang="en-US" dirty="0"/>
              </a:p>
              <a:p>
                <a:r>
                  <a:rPr lang="en-US" dirty="0"/>
                  <a:t>We did this on the board.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the idea was to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and then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𝐵𝑖𝑛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=0.975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𝐵𝑖𝑛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said that we can get very good approximations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using binary search, and the CDF computed, for example, by </a:t>
                </a:r>
                <a:br>
                  <a:rPr lang="en-US" dirty="0"/>
                </a:br>
                <a:r>
                  <a:rPr lang="en-US" dirty="0" err="1"/>
                  <a:t>scipy.stats.binom.cdf</a:t>
                </a:r>
                <a:r>
                  <a:rPr lang="en-US" dirty="0"/>
                  <a:t>(…) or </a:t>
                </a:r>
                <a:r>
                  <a:rPr lang="en-US" dirty="0" err="1"/>
                  <a:t>scipy.stats.binom.ppf</a:t>
                </a:r>
                <a:r>
                  <a:rPr lang="en-US" dirty="0"/>
                  <a:t>(…)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EAC5F-DC01-6B41-B198-AD486E3E8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2237" r="-1329" b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06374-AB32-E14C-90E6-37C26166E8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79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CA3A-3894-9547-A1C3-F584AB24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848E3-616F-FC4A-BFF6-9A3D12C21F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Major tool for drawing qualitative “conclusions” about underlying population/distribution</a:t>
                </a:r>
              </a:p>
              <a:p>
                <a:r>
                  <a:rPr lang="en-US" dirty="0"/>
                  <a:t>Specify a “null hypothesis”</a:t>
                </a:r>
              </a:p>
              <a:p>
                <a:pPr lvl="1"/>
                <a:r>
                  <a:rPr lang="en-US" dirty="0"/>
                  <a:t>Set of possible distributions (= populations) that satisfy a requirement </a:t>
                </a:r>
              </a:p>
              <a:p>
                <a:pPr lvl="1"/>
                <a:r>
                  <a:rPr lang="en-US" dirty="0"/>
                  <a:t>Example: party affiliation (Rep/Dem) and opinion on strengthened gun control (for / against) are </a:t>
                </a:r>
                <a:r>
                  <a:rPr lang="en-US" dirty="0">
                    <a:solidFill>
                      <a:srgbClr val="C00000"/>
                    </a:solidFill>
                  </a:rPr>
                  <a:t>independent</a:t>
                </a:r>
              </a:p>
              <a:p>
                <a:r>
                  <a:rPr lang="en-US" dirty="0"/>
                  <a:t>Compute a “test statistic”</a:t>
                </a:r>
              </a:p>
              <a:p>
                <a:pPr lvl="1"/>
                <a:r>
                  <a:rPr lang="en-US" dirty="0"/>
                  <a:t>It is a real-value function of the data</a:t>
                </a:r>
              </a:p>
              <a:p>
                <a:pPr lvl="1"/>
                <a:r>
                  <a:rPr lang="en-US" dirty="0"/>
                  <a:t>Should have the same distribution for all distributions in hypothesis</a:t>
                </a:r>
              </a:p>
              <a:p>
                <a:pPr lvl="1"/>
                <a:r>
                  <a:rPr lang="en-US" dirty="0"/>
                  <a:t>Example: chi-squared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𝑃𝑎𝑟𝑡𝑦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𝑂𝑝𝑖𝑛𝑖𝑜𝑛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𝑃𝑎𝑟𝑡𝑦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𝑂𝑝𝑖𝑛𝑖𝑜𝑛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𝑎𝑙𝑙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Theorem: (Under a few assumptions) If Party and opinion are independent,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follows a chi-squared distribution with 1 degree of freedom</a:t>
                </a:r>
              </a:p>
              <a:p>
                <a:pPr lvl="2"/>
                <a:r>
                  <a:rPr lang="en-US" dirty="0"/>
                  <a:t>Works for (almost) all independent distributions. Magic!</a:t>
                </a:r>
              </a:p>
              <a:p>
                <a:r>
                  <a:rPr lang="en-US" dirty="0"/>
                  <a:t>Compute a “p-value”: Probability that </a:t>
                </a:r>
                <a:r>
                  <a:rPr lang="en-US" dirty="0">
                    <a:solidFill>
                      <a:srgbClr val="C00000"/>
                    </a:solidFill>
                  </a:rPr>
                  <a:t>test statistic would exceed its observed value assuming the null hypothesis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848E3-616F-FC4A-BFF6-9A3D12C21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2" t="-1790" r="-1034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584AA-C62D-D348-BBD1-8E186E05D3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8" name="Picture 4" descr="Chi-square cdf.svg">
            <a:extLst>
              <a:ext uri="{FF2B5EF4-FFF2-40B4-BE49-F238E27FC236}">
                <a16:creationId xmlns:a16="http://schemas.microsoft.com/office/drawing/2014/main" id="{EC7E90ED-FC30-DF41-A9AC-2A23AC076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79" y="2013845"/>
            <a:ext cx="4093265" cy="27288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0747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BCB8-D28A-C046-B190-435B9AE9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5C561-C135-2C4F-820D-15BF41D5D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null hypothesis is “true” </a:t>
                </a:r>
                <a:br>
                  <a:rPr lang="en-US" dirty="0"/>
                </a:br>
                <a:r>
                  <a:rPr lang="en-US" dirty="0"/>
                  <a:t>(that is, if the true distribution satisfies the hypothesis),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is uniformly distributed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So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≤0.05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General methodology: </a:t>
                </a:r>
              </a:p>
              <a:p>
                <a:pPr lvl="1"/>
                <a:r>
                  <a:rPr lang="en-US" dirty="0"/>
                  <a:t>Select the hypothesis, test statistic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rgbClr val="C00000"/>
                    </a:solidFill>
                  </a:rPr>
                  <a:t>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before looking at the data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“Reject the null hypothesis”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is at most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NB: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large, we do not have evidence that the null hypothesis is true</a:t>
                </a:r>
              </a:p>
              <a:p>
                <a:pPr lvl="1"/>
                <a:r>
                  <a:rPr lang="en-US" dirty="0"/>
                  <a:t>For example, if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5C561-C135-2C4F-820D-15BF41D5D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2237" r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FDF15-9788-2740-A602-D8FDDA2A6D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86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B280-305C-B143-A062-C83C784C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1: Testing many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87C6-2C5A-5644-9A8A-7742D26F6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56" y="5114260"/>
            <a:ext cx="8575288" cy="14572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P-values meaningful only if your first pick hypotheses, then look at data</a:t>
            </a:r>
          </a:p>
          <a:p>
            <a:r>
              <a:rPr lang="en-US" dirty="0"/>
              <a:t>If you </a:t>
            </a:r>
            <a:r>
              <a:rPr lang="en-US" dirty="0">
                <a:solidFill>
                  <a:srgbClr val="C00000"/>
                </a:solidFill>
              </a:rPr>
              <a:t>consider many hypotheses</a:t>
            </a:r>
            <a:r>
              <a:rPr lang="en-US" dirty="0"/>
              <a:t>, some will appear significant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550CB-27E3-6341-8DF0-315C8498C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E92146-9EAD-4C40-97D1-0981487801A2}"/>
              </a:ext>
            </a:extLst>
          </p:cNvPr>
          <p:cNvSpPr/>
          <p:nvPr/>
        </p:nvSpPr>
        <p:spPr>
          <a:xfrm>
            <a:off x="3084092" y="6409717"/>
            <a:ext cx="2975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xkcd.com</a:t>
            </a:r>
            <a:r>
              <a:rPr lang="en-US" dirty="0"/>
              <a:t>/882/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DA89-5471-424B-A59A-CD80B65F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59" y="1116418"/>
            <a:ext cx="2227521" cy="3450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BBF54-D2B7-7D4E-95C2-44CF5D1A7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155" y="1116418"/>
            <a:ext cx="1745761" cy="3469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DD506-10D3-034C-ABF4-1C8B433CB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90" y="1116418"/>
            <a:ext cx="1899945" cy="3450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D4466-ACB6-EB4D-B5A4-D27280671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017" y="1041696"/>
            <a:ext cx="1906484" cy="3525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6AD0B-3EEB-E44C-B263-13C2BA6DC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278" y="1274040"/>
            <a:ext cx="1906484" cy="35251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2725BE-FAB9-9B4C-AD74-DAF60BFCB207}"/>
              </a:ext>
            </a:extLst>
          </p:cNvPr>
          <p:cNvSpPr/>
          <p:nvPr/>
        </p:nvSpPr>
        <p:spPr>
          <a:xfrm>
            <a:off x="1349589" y="1862102"/>
            <a:ext cx="902811" cy="369332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brown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2C6372-1CFD-D541-86E5-E62D27B85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449" y="1375944"/>
            <a:ext cx="1906484" cy="35251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D9DFC-98F0-5E4A-AEB6-7E009AA7571B}"/>
              </a:ext>
            </a:extLst>
          </p:cNvPr>
          <p:cNvSpPr/>
          <p:nvPr/>
        </p:nvSpPr>
        <p:spPr>
          <a:xfrm>
            <a:off x="2308839" y="1964006"/>
            <a:ext cx="604654" cy="369332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pink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77716F-BCA7-5246-A7C6-9DFA89C75DA0}"/>
                  </a:ext>
                </a:extLst>
              </p:cNvPr>
              <p:cNvSpPr/>
              <p:nvPr/>
            </p:nvSpPr>
            <p:spPr>
              <a:xfrm>
                <a:off x="4100333" y="2491403"/>
                <a:ext cx="1749197" cy="1477328"/>
              </a:xfrm>
              <a:prstGeom prst="rect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 ⋯</m:t>
                      </m:r>
                    </m:oMath>
                  </m:oMathPara>
                </a14:m>
                <a:endParaRPr lang="en-US" sz="96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77716F-BCA7-5246-A7C6-9DFA89C75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33" y="2491403"/>
                <a:ext cx="1749197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854E751-84EB-6741-8D22-624612023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1241" y="1295519"/>
            <a:ext cx="3067434" cy="37121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26" name="Picture 2" descr="MultipleComparisonsRisk">
            <a:extLst>
              <a:ext uri="{FF2B5EF4-FFF2-40B4-BE49-F238E27FC236}">
                <a16:creationId xmlns:a16="http://schemas.microsoft.com/office/drawing/2014/main" id="{48FEBFB3-4A19-3D44-BE11-11D34F011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762" y="1937754"/>
            <a:ext cx="4100266" cy="27356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3338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CB0C9-D04A-5D48-B938-695EABB5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hypotheses?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32F6C-4F50-3844-86B9-9FB199A402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Top Hat Question: If we test 100 independent hypotheses, what is the probability that at least one will appear significant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514350" indent="-514350"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0.01</m:t>
                    </m:r>
                  </m:oMath>
                </a14:m>
                <a:endParaRPr lang="en-US" dirty="0"/>
              </a:p>
              <a:p>
                <a:pPr marL="514350" indent="-514350"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100 ×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0.01=1</m:t>
                    </m:r>
                  </m:oMath>
                </a14:m>
                <a:endParaRPr lang="en-US" dirty="0"/>
              </a:p>
              <a:p>
                <a:pPr marL="514350" indent="-514350">
                  <a:buAutoNum type="alphaL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514350" indent="-514350">
                  <a:buAutoNum type="alphaL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0.99)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≈0.37</m:t>
                    </m:r>
                  </m:oMath>
                </a14:m>
                <a:endParaRPr lang="en-US" dirty="0"/>
              </a:p>
              <a:p>
                <a:pPr marL="514350" indent="-514350"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0.99</m:t>
                            </m:r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≈0.63</m:t>
                    </m:r>
                  </m:oMath>
                </a14:m>
                <a:endParaRPr lang="en-US" dirty="0"/>
              </a:p>
              <a:p>
                <a:pPr marL="514350" indent="-514350">
                  <a:buAutoNum type="alphaLcParenR"/>
                </a:pPr>
                <a:r>
                  <a:rPr lang="en-US" dirty="0"/>
                  <a:t>None of the above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32F6C-4F50-3844-86B9-9FB199A402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2237" r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B3F65-FBB5-1E49-83BD-A87B66344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7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DE12-139B-3144-B172-64F65E4A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for multiple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112E1-275C-F04E-9828-5F87488460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Adjust threshold so that p-values have the right interpretation:</a:t>
                </a:r>
              </a:p>
              <a:p>
                <a:pPr lvl="1"/>
                <a:r>
                  <a:rPr lang="en-US" dirty="0"/>
                  <a:t>If we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hypotheses, </a:t>
                </a:r>
                <a:r>
                  <a:rPr lang="en-US" dirty="0" err="1"/>
                  <a:t>Bonferoni</a:t>
                </a:r>
                <a:r>
                  <a:rPr lang="en-US" dirty="0"/>
                  <a:t> correction sets each threshold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the probability that any true hypothesis will be falsely rejected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More sophisticated techniques exist</a:t>
                </a:r>
              </a:p>
              <a:p>
                <a:pPr lvl="1"/>
                <a:r>
                  <a:rPr lang="en-US" dirty="0"/>
                  <a:t>False discovery control sets thresholds so that fraction of rejected hypotheses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Requires extra </a:t>
                </a:r>
                <a:r>
                  <a:rPr lang="en-US" dirty="0" err="1"/>
                  <a:t>ssumptions</a:t>
                </a:r>
                <a:endParaRPr lang="en-US" dirty="0"/>
              </a:p>
              <a:p>
                <a:r>
                  <a:rPr lang="en-US" dirty="0"/>
                  <a:t>No matter what,</a:t>
                </a:r>
              </a:p>
              <a:p>
                <a:pPr lvl="1"/>
                <a:r>
                  <a:rPr lang="en-US" dirty="0"/>
                  <a:t>Track your hypotheses, use common sense </a:t>
                </a:r>
              </a:p>
              <a:p>
                <a:pPr lvl="1"/>
                <a:r>
                  <a:rPr lang="en-US" dirty="0"/>
                  <a:t>“If you torture the data enough, nature will always confess.”</a:t>
                </a:r>
                <a:br>
                  <a:rPr lang="en-US" dirty="0"/>
                </a:br>
                <a:r>
                  <a:rPr lang="en-US" dirty="0"/>
                  <a:t>Ronald Coase, 1981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112E1-275C-F04E-9828-5F8748846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2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189F0-3AE5-FD45-89F1-CAE04C0558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9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B280-305C-B143-A062-C83C784C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 2: Adapting hypothesis to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87C6-2C5A-5644-9A8A-7742D26F6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P-values meaningful only if your first pick hypotheses, then look at data</a:t>
            </a:r>
          </a:p>
          <a:p>
            <a:r>
              <a:rPr lang="en-US" dirty="0"/>
              <a:t>If you choose the hypothesis based on the data, significance values are meaningless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Test 1000 hypotheses</a:t>
            </a:r>
          </a:p>
          <a:p>
            <a:pPr lvl="1"/>
            <a:r>
              <a:rPr lang="en-US" dirty="0"/>
              <a:t>Pick most significant</a:t>
            </a:r>
          </a:p>
          <a:p>
            <a:pPr lvl="1"/>
            <a:r>
              <a:rPr lang="en-US" dirty="0"/>
              <a:t>Claim that is the question you were after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550CB-27E3-6341-8DF0-315C8498C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3EE371-881E-CC4B-8941-39E8D5C85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59" y="4673717"/>
            <a:ext cx="5694282" cy="20755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9907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B926-3925-614D-98CC-818E8918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tools: reminder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6ACA3-CAAB-A74F-92FD-BDBB4C1792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Holdouts and cross-validation</a:t>
                </a:r>
              </a:p>
              <a:p>
                <a:pPr lvl="1"/>
                <a:r>
                  <a:rPr lang="en-US" dirty="0"/>
                  <a:t>Crucial for evaluating prediction</a:t>
                </a:r>
              </a:p>
              <a:p>
                <a:r>
                  <a:rPr lang="en-US" dirty="0"/>
                  <a:t>Goodness of fit measures</a:t>
                </a:r>
              </a:p>
              <a:p>
                <a:pPr lvl="1"/>
                <a:r>
                  <a:rPr lang="en-US" dirty="0"/>
                  <a:t>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clustering scores (adjusted Rand index, silhouette),… </a:t>
                </a:r>
              </a:p>
              <a:p>
                <a:r>
                  <a:rPr lang="en-US" dirty="0"/>
                  <a:t>Confidence intervals</a:t>
                </a:r>
              </a:p>
              <a:p>
                <a:r>
                  <a:rPr lang="en-US" dirty="0"/>
                  <a:t>Hypothesis tests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6ACA3-CAAB-A74F-92FD-BDBB4C179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2237" r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2399A-D4FB-AE48-8B10-448C22504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C13592-04A7-F142-8B5C-36EC9DCD7AF0}"/>
              </a:ext>
            </a:extLst>
          </p:cNvPr>
          <p:cNvSpPr/>
          <p:nvPr/>
        </p:nvSpPr>
        <p:spPr>
          <a:xfrm>
            <a:off x="4040339" y="4774986"/>
            <a:ext cx="1063255" cy="163741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5B0E8-D7B6-804D-BCB2-42164D7E6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10" y="4581899"/>
            <a:ext cx="1146102" cy="66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FEDD3-7016-5E4D-9A9D-FDFD399BA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378" y="5010483"/>
            <a:ext cx="1146102" cy="64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D42F0-50EC-CE46-A7A7-1EC65B3C1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727" y="5652300"/>
            <a:ext cx="1285212" cy="8568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9AA86A-B681-C040-BB93-FF81F3A0C79A}"/>
              </a:ext>
            </a:extLst>
          </p:cNvPr>
          <p:cNvSpPr/>
          <p:nvPr/>
        </p:nvSpPr>
        <p:spPr>
          <a:xfrm>
            <a:off x="730925" y="5879805"/>
            <a:ext cx="1712729" cy="49449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population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F60CF-A265-6443-A836-05BF5ED8C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85" y="4913255"/>
            <a:ext cx="1755407" cy="1080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5C5463-B650-B944-8D53-0A16AFA76885}"/>
              </a:ext>
            </a:extLst>
          </p:cNvPr>
          <p:cNvCxnSpPr/>
          <p:nvPr/>
        </p:nvCxnSpPr>
        <p:spPr bwMode="auto">
          <a:xfrm>
            <a:off x="2486332" y="5475767"/>
            <a:ext cx="155400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69E9C9-3D00-524C-82C5-6DF25C56B18A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 flipV="1">
            <a:off x="5103594" y="4913255"/>
            <a:ext cx="1162216" cy="5625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1C5AE-23F6-7341-87BF-EB43D1B69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5255994" y="5382880"/>
            <a:ext cx="2010384" cy="24528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E4BC29-B7A3-B845-9F5F-B76F6DFD5F09}"/>
              </a:ext>
            </a:extLst>
          </p:cNvPr>
          <p:cNvCxnSpPr>
            <a:cxnSpLocks/>
          </p:cNvCxnSpPr>
          <p:nvPr/>
        </p:nvCxnSpPr>
        <p:spPr bwMode="auto">
          <a:xfrm>
            <a:off x="5121949" y="5909036"/>
            <a:ext cx="1278851" cy="36094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14F95F5F-81A2-DF4B-9857-FD6DFCD1A170}"/>
              </a:ext>
            </a:extLst>
          </p:cNvPr>
          <p:cNvSpPr/>
          <p:nvPr/>
        </p:nvSpPr>
        <p:spPr>
          <a:xfrm rot="10390063" flipV="1">
            <a:off x="2006850" y="4156217"/>
            <a:ext cx="5241851" cy="720238"/>
          </a:xfrm>
          <a:prstGeom prst="curvedDownArrow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2400" i="0" dirty="0">
              <a:solidFill>
                <a:schemeClr val="tx1"/>
              </a:solidFill>
              <a:uFill>
                <a:solidFill/>
              </a:u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7E214F-6EAC-1C44-B03D-38A94A192962}"/>
              </a:ext>
            </a:extLst>
          </p:cNvPr>
          <p:cNvSpPr txBox="1"/>
          <p:nvPr/>
        </p:nvSpPr>
        <p:spPr>
          <a:xfrm rot="21148681">
            <a:off x="3863118" y="4056327"/>
            <a:ext cx="141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98067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CDD2-5D74-7242-AA23-F0604A51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statistical significance isn’t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2ED3-0137-A64F-BD54-32EAB136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v. causation</a:t>
            </a:r>
          </a:p>
          <a:p>
            <a:pPr lvl="1"/>
            <a:r>
              <a:rPr lang="en-US" dirty="0"/>
              <a:t>Wealthy people generally live in larger houses than poor people</a:t>
            </a:r>
          </a:p>
          <a:p>
            <a:pPr lvl="1"/>
            <a:r>
              <a:rPr lang="en-US" dirty="0"/>
              <a:t>But large houses don’t (usually) cause wealth</a:t>
            </a:r>
          </a:p>
          <a:p>
            <a:r>
              <a:rPr lang="en-US" dirty="0"/>
              <a:t>Unrepresentative data: asking the wrong people</a:t>
            </a:r>
          </a:p>
          <a:p>
            <a:pPr lvl="1"/>
            <a:r>
              <a:rPr lang="en-US" dirty="0"/>
              <a:t>Early person tracking in video worked only on subjects with white skin</a:t>
            </a:r>
          </a:p>
          <a:p>
            <a:r>
              <a:rPr lang="en-US" dirty="0"/>
              <a:t>Unrepresentative data: correlated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2EDA2-43CB-7F4E-97C9-B589345A1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20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Inference v. calculation</a:t>
            </a:r>
          </a:p>
          <a:p>
            <a:pPr lvl="1"/>
            <a:r>
              <a:rPr lang="en-US" dirty="0"/>
              <a:t>“Statistics” is about </a:t>
            </a:r>
          </a:p>
          <a:p>
            <a:pPr lvl="2"/>
            <a:r>
              <a:rPr lang="en-US" dirty="0"/>
              <a:t>summarization</a:t>
            </a:r>
          </a:p>
          <a:p>
            <a:pPr lvl="2"/>
            <a:r>
              <a:rPr lang="en-US" dirty="0"/>
              <a:t>Inference</a:t>
            </a:r>
          </a:p>
          <a:p>
            <a:pPr lvl="2"/>
            <a:r>
              <a:rPr lang="en-US" dirty="0"/>
              <a:t>Prediction</a:t>
            </a:r>
          </a:p>
          <a:p>
            <a:pPr lvl="1"/>
            <a:r>
              <a:rPr lang="en-US" dirty="0"/>
              <a:t>Important tools</a:t>
            </a:r>
          </a:p>
          <a:p>
            <a:pPr lvl="2"/>
            <a:r>
              <a:rPr lang="en-US" dirty="0"/>
              <a:t>Holdout and validation</a:t>
            </a:r>
          </a:p>
          <a:p>
            <a:pPr lvl="2"/>
            <a:r>
              <a:rPr lang="en-US" dirty="0"/>
              <a:t>Confidence intervals</a:t>
            </a:r>
          </a:p>
          <a:p>
            <a:pPr lvl="2"/>
            <a:r>
              <a:rPr lang="en-US" dirty="0"/>
              <a:t>Hypothesis testing and p-values</a:t>
            </a:r>
          </a:p>
          <a:p>
            <a:pPr lvl="1"/>
            <a:r>
              <a:rPr lang="en-US" dirty="0"/>
              <a:t>Statistical significance v random events</a:t>
            </a:r>
          </a:p>
          <a:p>
            <a:pPr lvl="2"/>
            <a:r>
              <a:rPr lang="en-US" dirty="0"/>
              <a:t>Spurious correlations</a:t>
            </a:r>
          </a:p>
          <a:p>
            <a:pPr lvl="2"/>
            <a:r>
              <a:rPr lang="en-US" dirty="0"/>
              <a:t>Multiple hypothesis testing</a:t>
            </a:r>
          </a:p>
          <a:p>
            <a:r>
              <a:rPr lang="en-US" dirty="0"/>
              <a:t>How can statistically significant effects be misleading?</a:t>
            </a:r>
          </a:p>
          <a:p>
            <a:pPr lvl="1"/>
            <a:r>
              <a:rPr lang="en-US" dirty="0"/>
              <a:t>Correlation v. causation</a:t>
            </a:r>
          </a:p>
          <a:p>
            <a:pPr lvl="1"/>
            <a:r>
              <a:rPr lang="en-US" dirty="0"/>
              <a:t>Unrepresentative data: asking the wrong people</a:t>
            </a:r>
          </a:p>
          <a:p>
            <a:pPr lvl="1"/>
            <a:r>
              <a:rPr lang="en-US" dirty="0"/>
              <a:t>Unrepresentative data: correlated data</a:t>
            </a:r>
          </a:p>
          <a:p>
            <a:r>
              <a:rPr lang="en-US" dirty="0"/>
              <a:t>Interpreting predictors is particularly dangerous</a:t>
            </a:r>
          </a:p>
          <a:p>
            <a:pPr lvl="1"/>
            <a:r>
              <a:rPr lang="en-US" dirty="0"/>
              <a:t>Correlation v causation</a:t>
            </a:r>
          </a:p>
          <a:p>
            <a:pPr lvl="1"/>
            <a:r>
              <a:rPr lang="en-US" dirty="0"/>
              <a:t>Modern predictors are complicated </a:t>
            </a:r>
          </a:p>
          <a:p>
            <a:r>
              <a:rPr lang="en-US" dirty="0"/>
              <a:t>Recommended reading</a:t>
            </a:r>
          </a:p>
          <a:p>
            <a:pPr lvl="1"/>
            <a:r>
              <a:rPr lang="en-US" dirty="0"/>
              <a:t>“How to lie with statistics” (dated but fun)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67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5910-BA1D-2947-979A-B43AE00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causation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D4105-452D-F943-A34B-DD9FD1609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56" y="6008914"/>
            <a:ext cx="8575288" cy="562574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hlinkClick r:id="rId2"/>
              </a:rPr>
              <a:t>https://xkcd.com/552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F59-CBA2-A048-8B32-CD24E7C31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626C5-4BA7-294D-8BA3-1E65F0CA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8" y="1952719"/>
            <a:ext cx="7622944" cy="306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03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A8B6-A0FD-534B-9515-0DEF5224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Unrepresentative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DC026-B928-AB40-A549-64AA6B240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for the history books: 2016 US presidential election</a:t>
            </a:r>
          </a:p>
          <a:p>
            <a:pPr lvl="1"/>
            <a:r>
              <a:rPr lang="en-US" dirty="0"/>
              <a:t>Many polls placed Clinton in commanding lead</a:t>
            </a:r>
          </a:p>
          <a:p>
            <a:pPr lvl="1"/>
            <a:r>
              <a:rPr lang="en-US" dirty="0"/>
              <a:t>Media groupthink treated election as a sure thing</a:t>
            </a:r>
          </a:p>
          <a:p>
            <a:r>
              <a:rPr lang="en-US" dirty="0"/>
              <a:t>Nice discussion: </a:t>
            </a:r>
          </a:p>
          <a:p>
            <a:pPr lvl="1"/>
            <a:r>
              <a:rPr lang="en-US" dirty="0">
                <a:hlinkClick r:id="rId2"/>
              </a:rPr>
              <a:t>http://fivethirtyeight.com/features/why-fivethirtyeight-gave-trump-a-better-chance-than-almost-anyone-else/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EAEA1-92A8-724B-A810-BE9BCF5D4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7FF20-3448-1244-BB4F-D9FA8F45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57" y="3984229"/>
            <a:ext cx="6571324" cy="47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9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FB79-D614-084E-B7B2-3E359ACD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538 article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B8EA-46E3-9444-8A4F-5F7F2481A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“Clinton was leading in the vast majority of national polls, […] So there wasn’t any reasonable way to construct a polling-based model that showed Trump ahead. </a:t>
            </a:r>
          </a:p>
          <a:p>
            <a:pPr lvl="1"/>
            <a:r>
              <a:rPr lang="en-US" dirty="0"/>
              <a:t>Even the Trump campaign itself put their candidate’s chances at 30 percent […]</a:t>
            </a:r>
            <a:endParaRPr lang="en-US" sz="2800" dirty="0"/>
          </a:p>
          <a:p>
            <a:r>
              <a:rPr lang="en-US" dirty="0"/>
              <a:t>“But </a:t>
            </a:r>
            <a:r>
              <a:rPr lang="en-US" b="1" dirty="0">
                <a:solidFill>
                  <a:srgbClr val="C00000"/>
                </a:solidFill>
              </a:rPr>
              <a:t>people mistake having a large volume of polling data for eliminating uncertainty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Yes, having more polls helps to a degree, by reducing sampling error and by providing for a mix of reasonable methodologies. […] </a:t>
            </a:r>
          </a:p>
          <a:p>
            <a:pPr lvl="1"/>
            <a:r>
              <a:rPr lang="en-US" dirty="0"/>
              <a:t>Before long, however, you start to encounter diminishing returns. </a:t>
            </a:r>
            <a:endParaRPr lang="en-US" sz="2800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“Polls tend to replicate one another’s mistakes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If a particular type of demographic subgroup is hard to reach on the phone</a:t>
            </a:r>
            <a:r>
              <a:rPr lang="en-US" dirty="0"/>
              <a:t>, …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they’re all likely to have problems of some kind or another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FC4AB-09C6-3D43-91A7-6B7BA66C4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99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5873F-92B5-0344-9E84-C66BA160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FA76-96CC-534B-8211-1E80143E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“How to lie with statistics”</a:t>
            </a:r>
          </a:p>
          <a:p>
            <a:r>
              <a:rPr lang="en-US" dirty="0"/>
              <a:t>“The Statistical Crisis in Science”, </a:t>
            </a:r>
            <a:r>
              <a:rPr lang="en-US" dirty="0" err="1"/>
              <a:t>Gelman</a:t>
            </a:r>
            <a:r>
              <a:rPr lang="en-US" dirty="0"/>
              <a:t> and </a:t>
            </a:r>
            <a:r>
              <a:rPr lang="en-US" dirty="0" err="1"/>
              <a:t>Loken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12642-D111-7049-8C57-0608FB946F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12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D25C-5E49-6B47-BF33-60B51CF0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with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428F-FBAA-CA41-BF28-38349BE20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models are popular because they are intuitive</a:t>
            </a:r>
          </a:p>
          <a:p>
            <a:pPr lvl="1"/>
            <a:r>
              <a:rPr lang="en-US" dirty="0"/>
              <a:t>Coefficients tell you which factors “matter most” </a:t>
            </a:r>
          </a:p>
          <a:p>
            <a:r>
              <a:rPr lang="en-US" dirty="0"/>
              <a:t>Modern models are harder to interpret</a:t>
            </a:r>
          </a:p>
          <a:p>
            <a:pPr lvl="1"/>
            <a:r>
              <a:rPr lang="en-US" dirty="0"/>
              <a:t>K-NN</a:t>
            </a:r>
          </a:p>
          <a:p>
            <a:pPr lvl="1"/>
            <a:r>
              <a:rPr lang="en-US" dirty="0"/>
              <a:t>Feed-forward neural nets</a:t>
            </a:r>
          </a:p>
          <a:p>
            <a:r>
              <a:rPr lang="en-US" dirty="0"/>
              <a:t>What happens when we use these models for societally important decisions?</a:t>
            </a:r>
          </a:p>
          <a:p>
            <a:pPr lvl="1"/>
            <a:r>
              <a:rPr lang="en-US" dirty="0"/>
              <a:t>Credit scores</a:t>
            </a:r>
          </a:p>
          <a:p>
            <a:pPr lvl="1"/>
            <a:r>
              <a:rPr lang="en-US" dirty="0"/>
              <a:t>Recidivism scores (search for “compass recidivism controversy”)</a:t>
            </a:r>
          </a:p>
          <a:p>
            <a:pPr lvl="1"/>
            <a:r>
              <a:rPr lang="en-US" dirty="0"/>
              <a:t>Deciding what news articles you see on Facebook</a:t>
            </a:r>
          </a:p>
          <a:p>
            <a:r>
              <a:rPr lang="en-US" dirty="0"/>
              <a:t>Current controversy: what does it mean for models to be “transparent”?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42C39-42CF-4545-9322-02B33FDAAA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F1A6-2D52-C846-89ED-C3693EEA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about…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31768-3968-0F4B-8BF7-FF4A8A05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 formulating and answering questions based on data</a:t>
            </a:r>
          </a:p>
          <a:p>
            <a:r>
              <a:rPr lang="en-US" dirty="0"/>
              <a:t>Many different types of questions</a:t>
            </a:r>
          </a:p>
          <a:p>
            <a:pPr lvl="1"/>
            <a:r>
              <a:rPr lang="en-US" dirty="0"/>
              <a:t>Summarization of </a:t>
            </a:r>
            <a:r>
              <a:rPr lang="en-US" dirty="0">
                <a:solidFill>
                  <a:srgbClr val="C00000"/>
                </a:solidFill>
              </a:rPr>
              <a:t>this data</a:t>
            </a:r>
            <a:r>
              <a:rPr lang="en-US" dirty="0">
                <a:solidFill>
                  <a:schemeClr val="tx1"/>
                </a:solidFill>
              </a:rPr>
              <a:t>, e.g.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histograms, maps, visualizations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Inference about </a:t>
            </a:r>
            <a:r>
              <a:rPr lang="en-US" dirty="0"/>
              <a:t>(unknown) </a:t>
            </a:r>
            <a:r>
              <a:rPr lang="en-US" dirty="0">
                <a:solidFill>
                  <a:srgbClr val="C00000"/>
                </a:solidFill>
              </a:rPr>
              <a:t>population</a:t>
            </a:r>
            <a:r>
              <a:rPr lang="en-US" dirty="0"/>
              <a:t> or future, e.g. </a:t>
            </a:r>
          </a:p>
          <a:p>
            <a:pPr lvl="2"/>
            <a:r>
              <a:rPr lang="en-US" dirty="0"/>
              <a:t>Prediction on unseen examples</a:t>
            </a:r>
          </a:p>
          <a:p>
            <a:pPr lvl="2"/>
            <a:r>
              <a:rPr lang="en-US" dirty="0"/>
              <a:t>“Is x significantly correlated to y”?</a:t>
            </a:r>
          </a:p>
          <a:p>
            <a:pPr lvl="2"/>
            <a:r>
              <a:rPr lang="en-US" dirty="0"/>
              <a:t>“Does x cause y”?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1C656-F02F-D04F-BB2E-F0D6B01650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0765A-B934-E040-8688-6858D03FF17C}"/>
              </a:ext>
            </a:extLst>
          </p:cNvPr>
          <p:cNvSpPr/>
          <p:nvPr/>
        </p:nvSpPr>
        <p:spPr>
          <a:xfrm>
            <a:off x="4040339" y="4774986"/>
            <a:ext cx="1063255" cy="163741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63812-419D-8E43-A608-9FFC1A9A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10" y="4581899"/>
            <a:ext cx="1146102" cy="66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2969F-50F9-004D-B249-BC3260667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378" y="5010483"/>
            <a:ext cx="1146102" cy="64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C8B25C-3050-F744-AAE8-22BB60AA8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727" y="5652300"/>
            <a:ext cx="1285212" cy="8568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81F652-D1D6-604B-8FBB-BA5056724D4E}"/>
              </a:ext>
            </a:extLst>
          </p:cNvPr>
          <p:cNvSpPr/>
          <p:nvPr/>
        </p:nvSpPr>
        <p:spPr>
          <a:xfrm>
            <a:off x="730925" y="5879805"/>
            <a:ext cx="1712729" cy="49449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population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C48B32-FD29-1A45-8252-63D2F212C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85" y="4913255"/>
            <a:ext cx="1755407" cy="1080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E5A3E0-1461-CC4A-B26F-0F330B77E601}"/>
              </a:ext>
            </a:extLst>
          </p:cNvPr>
          <p:cNvCxnSpPr/>
          <p:nvPr/>
        </p:nvCxnSpPr>
        <p:spPr bwMode="auto">
          <a:xfrm>
            <a:off x="2486332" y="5475767"/>
            <a:ext cx="155400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1018DB-176E-E140-A1BC-255ED76670AA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 flipV="1">
            <a:off x="5103594" y="4913255"/>
            <a:ext cx="1162216" cy="5625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627062-B6F3-0D41-BE7F-56130C6A0BFF}"/>
              </a:ext>
            </a:extLst>
          </p:cNvPr>
          <p:cNvCxnSpPr>
            <a:cxnSpLocks/>
          </p:cNvCxnSpPr>
          <p:nvPr/>
        </p:nvCxnSpPr>
        <p:spPr bwMode="auto">
          <a:xfrm flipV="1">
            <a:off x="5255994" y="5382880"/>
            <a:ext cx="2010384" cy="24528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F6BFB7-5C5A-A94C-85DB-5F1DFDA98069}"/>
              </a:ext>
            </a:extLst>
          </p:cNvPr>
          <p:cNvCxnSpPr>
            <a:cxnSpLocks/>
          </p:cNvCxnSpPr>
          <p:nvPr/>
        </p:nvCxnSpPr>
        <p:spPr bwMode="auto">
          <a:xfrm>
            <a:off x="5121949" y="5909036"/>
            <a:ext cx="1278851" cy="36094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Curved Down Arrow 18">
            <a:extLst>
              <a:ext uri="{FF2B5EF4-FFF2-40B4-BE49-F238E27FC236}">
                <a16:creationId xmlns:a16="http://schemas.microsoft.com/office/drawing/2014/main" id="{FC76AAD4-DA2C-5246-8114-E618A5A539F5}"/>
              </a:ext>
            </a:extLst>
          </p:cNvPr>
          <p:cNvSpPr/>
          <p:nvPr/>
        </p:nvSpPr>
        <p:spPr>
          <a:xfrm rot="10390063" flipV="1">
            <a:off x="2006850" y="4156217"/>
            <a:ext cx="5241851" cy="720238"/>
          </a:xfrm>
          <a:prstGeom prst="curvedDownArrow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2400" i="0" dirty="0">
              <a:solidFill>
                <a:schemeClr val="tx1"/>
              </a:solidFill>
              <a:uFill>
                <a:solidFill/>
              </a:u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5C658-9B72-9F4D-BEB4-F622BB3159C6}"/>
              </a:ext>
            </a:extLst>
          </p:cNvPr>
          <p:cNvSpPr txBox="1"/>
          <p:nvPr/>
        </p:nvSpPr>
        <p:spPr>
          <a:xfrm rot="21148681">
            <a:off x="3863118" y="4056327"/>
            <a:ext cx="141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72447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9" grpId="0" animBg="1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3D52-ABEB-BC41-81D2-246BBCD8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349D-00D9-464D-8D5E-29B855F6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subtle aspect of data science</a:t>
            </a:r>
          </a:p>
          <a:p>
            <a:pPr lvl="1"/>
            <a:r>
              <a:rPr lang="en-US" dirty="0"/>
              <a:t>Focus of most of statistics!</a:t>
            </a:r>
          </a:p>
          <a:p>
            <a:r>
              <a:rPr lang="en-US" dirty="0"/>
              <a:t>This course: “interpreting” = “(how) does this answer my questions”?</a:t>
            </a:r>
          </a:p>
          <a:p>
            <a:pPr lvl="1"/>
            <a:r>
              <a:rPr lang="en-US" dirty="0"/>
              <a:t>We’ll see some tools, but formulas are not enough</a:t>
            </a:r>
          </a:p>
          <a:p>
            <a:pPr lvl="1"/>
            <a:r>
              <a:rPr lang="en-US" dirty="0"/>
              <a:t>Common sense and judgment are necessary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3FDFA-6DD2-E24C-87B4-040F6A4D64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9D8331-E2AA-6D42-BB14-D0B084FB332C}"/>
              </a:ext>
            </a:extLst>
          </p:cNvPr>
          <p:cNvSpPr/>
          <p:nvPr/>
        </p:nvSpPr>
        <p:spPr>
          <a:xfrm>
            <a:off x="4040339" y="4774986"/>
            <a:ext cx="1063255" cy="163741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BCC61-5802-C54A-8C4D-7DF9BE24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10" y="4581899"/>
            <a:ext cx="1146102" cy="66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99F45-1376-8D48-BA70-1343371B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78" y="5010483"/>
            <a:ext cx="1146102" cy="64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0D05EF-C276-3A41-AC80-E4DB86B26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27" y="5652300"/>
            <a:ext cx="1285212" cy="8568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387BDA-26DC-6343-B6AE-72DDE305E924}"/>
              </a:ext>
            </a:extLst>
          </p:cNvPr>
          <p:cNvSpPr/>
          <p:nvPr/>
        </p:nvSpPr>
        <p:spPr>
          <a:xfrm>
            <a:off x="730925" y="5879805"/>
            <a:ext cx="1712729" cy="49449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population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EAC45F-3AD8-6F46-8724-93C24A5F7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85" y="4913255"/>
            <a:ext cx="1755407" cy="1080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05C6FE-E9DF-054C-90CE-22C2431FC922}"/>
              </a:ext>
            </a:extLst>
          </p:cNvPr>
          <p:cNvCxnSpPr/>
          <p:nvPr/>
        </p:nvCxnSpPr>
        <p:spPr bwMode="auto">
          <a:xfrm>
            <a:off x="2486332" y="5475767"/>
            <a:ext cx="155400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375004-AD5C-F84A-9846-5B548A07DBD4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 flipV="1">
            <a:off x="5103594" y="4913255"/>
            <a:ext cx="1162216" cy="5625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078FC0-476D-6947-B987-B10ADEF902B5}"/>
              </a:ext>
            </a:extLst>
          </p:cNvPr>
          <p:cNvCxnSpPr>
            <a:cxnSpLocks/>
          </p:cNvCxnSpPr>
          <p:nvPr/>
        </p:nvCxnSpPr>
        <p:spPr bwMode="auto">
          <a:xfrm flipV="1">
            <a:off x="5255994" y="5382880"/>
            <a:ext cx="2010384" cy="24528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F8845D-EB4D-3741-B9D2-5262112D8DD3}"/>
              </a:ext>
            </a:extLst>
          </p:cNvPr>
          <p:cNvCxnSpPr>
            <a:cxnSpLocks/>
          </p:cNvCxnSpPr>
          <p:nvPr/>
        </p:nvCxnSpPr>
        <p:spPr bwMode="auto">
          <a:xfrm>
            <a:off x="5121949" y="5909036"/>
            <a:ext cx="1278851" cy="36094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FBF02948-73B7-0A40-9BFA-48CA659EB111}"/>
              </a:ext>
            </a:extLst>
          </p:cNvPr>
          <p:cNvSpPr/>
          <p:nvPr/>
        </p:nvSpPr>
        <p:spPr>
          <a:xfrm rot="10390063" flipV="1">
            <a:off x="2006850" y="4156217"/>
            <a:ext cx="5241851" cy="720238"/>
          </a:xfrm>
          <a:prstGeom prst="curvedDownArrow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2400" i="0" dirty="0">
              <a:solidFill>
                <a:schemeClr val="tx1"/>
              </a:solidFill>
              <a:uFill>
                <a:solidFill/>
              </a:u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452CC2-8C8A-754D-B59E-7A67F329338D}"/>
              </a:ext>
            </a:extLst>
          </p:cNvPr>
          <p:cNvSpPr txBox="1"/>
          <p:nvPr/>
        </p:nvSpPr>
        <p:spPr>
          <a:xfrm rot="21148681">
            <a:off x="3863118" y="4056327"/>
            <a:ext cx="141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98739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97C1-5578-E24F-A91C-A51249E9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EA1CD7-F1DF-2A43-841C-03C2D073C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431" y="959017"/>
            <a:ext cx="7315049" cy="47647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84189-4EDE-F64A-B4C5-5930D4298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8AE97-0E53-E047-9C76-C9B0A48C2678}"/>
              </a:ext>
            </a:extLst>
          </p:cNvPr>
          <p:cNvSpPr txBox="1"/>
          <p:nvPr/>
        </p:nvSpPr>
        <p:spPr>
          <a:xfrm>
            <a:off x="5251471" y="6396335"/>
            <a:ext cx="360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https://xkcd.com/1725/</a:t>
            </a:r>
            <a:r>
              <a:rPr lang="en-US" dirty="0"/>
              <a:t> </a:t>
            </a:r>
            <a:endParaRPr lang="en-US" sz="240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867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242D-8D1D-9F4C-875C-BC615CF9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versus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47517-5F8D-D249-85E9-5E629CAEF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problem in inference</a:t>
            </a:r>
          </a:p>
          <a:p>
            <a:r>
              <a:rPr lang="en-US" dirty="0"/>
              <a:t>How can we tell apart real effects from random occurrences?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4561D-D251-E245-8DFD-C1B9C52D8D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7F006-8C12-9146-B5B9-5DD423CC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09" y="2806995"/>
            <a:ext cx="8550135" cy="33707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37084-EBFE-9747-8F08-58A3432BD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09" y="2963982"/>
            <a:ext cx="8550135" cy="33707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5C3500-ACEA-2C49-A314-3A3FAD3F96E1}"/>
              </a:ext>
            </a:extLst>
          </p:cNvPr>
          <p:cNvSpPr/>
          <p:nvPr/>
        </p:nvSpPr>
        <p:spPr>
          <a:xfrm>
            <a:off x="435934" y="6442501"/>
            <a:ext cx="7976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http://www.tylervigen.com/spurious-correlations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82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B926-3925-614D-98CC-818E8918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tools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6ACA3-CAAB-A74F-92FD-BDBB4C1792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Holdouts and cross-validation</a:t>
                </a:r>
              </a:p>
              <a:p>
                <a:pPr lvl="1"/>
                <a:r>
                  <a:rPr lang="en-US" dirty="0"/>
                  <a:t>Crucial for evaluating prediction</a:t>
                </a:r>
              </a:p>
              <a:p>
                <a:r>
                  <a:rPr lang="en-US" dirty="0"/>
                  <a:t>Goodness of fit measures</a:t>
                </a:r>
              </a:p>
              <a:p>
                <a:pPr lvl="1"/>
                <a:r>
                  <a:rPr lang="en-US" dirty="0"/>
                  <a:t>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clustering scores (adjusted Rand index, silhouette),… </a:t>
                </a:r>
              </a:p>
              <a:p>
                <a:r>
                  <a:rPr lang="en-US" dirty="0"/>
                  <a:t>Confidence intervals</a:t>
                </a:r>
              </a:p>
              <a:p>
                <a:r>
                  <a:rPr lang="en-US" dirty="0"/>
                  <a:t>Hypothesis tests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6ACA3-CAAB-A74F-92FD-BDBB4C179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2237" r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2399A-D4FB-AE48-8B10-448C22504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C13592-04A7-F142-8B5C-36EC9DCD7AF0}"/>
              </a:ext>
            </a:extLst>
          </p:cNvPr>
          <p:cNvSpPr/>
          <p:nvPr/>
        </p:nvSpPr>
        <p:spPr>
          <a:xfrm>
            <a:off x="4040339" y="4774986"/>
            <a:ext cx="1063255" cy="163741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5B0E8-D7B6-804D-BCB2-42164D7E6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10" y="4581899"/>
            <a:ext cx="1146102" cy="66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FEDD3-7016-5E4D-9A9D-FDFD399BA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378" y="5010483"/>
            <a:ext cx="1146102" cy="64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D42F0-50EC-CE46-A7A7-1EC65B3C1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727" y="5652300"/>
            <a:ext cx="1285212" cy="8568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9AA86A-B681-C040-BB93-FF81F3A0C79A}"/>
              </a:ext>
            </a:extLst>
          </p:cNvPr>
          <p:cNvSpPr/>
          <p:nvPr/>
        </p:nvSpPr>
        <p:spPr>
          <a:xfrm>
            <a:off x="730925" y="5879805"/>
            <a:ext cx="1712729" cy="49449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400" i="0" dirty="0">
                <a:uFill>
                  <a:solidFill/>
                </a:uFill>
                <a:latin typeface="+mj-lt"/>
              </a:rPr>
              <a:t>population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F60CF-A265-6443-A836-05BF5ED8C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85" y="4913255"/>
            <a:ext cx="1755407" cy="1080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5C5463-B650-B944-8D53-0A16AFA76885}"/>
              </a:ext>
            </a:extLst>
          </p:cNvPr>
          <p:cNvCxnSpPr/>
          <p:nvPr/>
        </p:nvCxnSpPr>
        <p:spPr bwMode="auto">
          <a:xfrm>
            <a:off x="2486332" y="5475767"/>
            <a:ext cx="155400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69E9C9-3D00-524C-82C5-6DF25C56B18A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 flipV="1">
            <a:off x="5103594" y="4913255"/>
            <a:ext cx="1162216" cy="5625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1C5AE-23F6-7341-87BF-EB43D1B69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5255994" y="5382880"/>
            <a:ext cx="2010384" cy="24528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E4BC29-B7A3-B845-9F5F-B76F6DFD5F09}"/>
              </a:ext>
            </a:extLst>
          </p:cNvPr>
          <p:cNvCxnSpPr>
            <a:cxnSpLocks/>
          </p:cNvCxnSpPr>
          <p:nvPr/>
        </p:nvCxnSpPr>
        <p:spPr bwMode="auto">
          <a:xfrm>
            <a:off x="5121949" y="5909036"/>
            <a:ext cx="1278851" cy="36094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14F95F5F-81A2-DF4B-9857-FD6DFCD1A170}"/>
              </a:ext>
            </a:extLst>
          </p:cNvPr>
          <p:cNvSpPr/>
          <p:nvPr/>
        </p:nvSpPr>
        <p:spPr>
          <a:xfrm rot="10390063" flipV="1">
            <a:off x="2006850" y="4156217"/>
            <a:ext cx="5241851" cy="720238"/>
          </a:xfrm>
          <a:prstGeom prst="curvedDownArrow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2400" i="0" dirty="0">
              <a:solidFill>
                <a:schemeClr val="tx1"/>
              </a:solidFill>
              <a:uFill>
                <a:solidFill/>
              </a:u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7E214F-6EAC-1C44-B03D-38A94A192962}"/>
              </a:ext>
            </a:extLst>
          </p:cNvPr>
          <p:cNvSpPr txBox="1"/>
          <p:nvPr/>
        </p:nvSpPr>
        <p:spPr>
          <a:xfrm rot="21148681">
            <a:off x="3863118" y="4056327"/>
            <a:ext cx="141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57314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A179-FCF6-F54C-8496-B5494843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BAB08-B150-6740-ADDC-5052BB55B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Suppose we want to estimate a parameter of the population distribution</a:t>
                </a:r>
              </a:p>
              <a:p>
                <a:pPr lvl="1"/>
                <a:r>
                  <a:rPr lang="en-US" dirty="0"/>
                  <a:t>Running example: success rate of a classifier</a:t>
                </a:r>
              </a:p>
              <a:p>
                <a:r>
                  <a:rPr lang="en-US" dirty="0"/>
                  <a:t>We might make some assumptions</a:t>
                </a:r>
              </a:p>
              <a:p>
                <a:pPr lvl="1"/>
                <a:r>
                  <a:rPr lang="en-US" dirty="0"/>
                  <a:t>E.g. data points are drawn independently from the population</a:t>
                </a:r>
              </a:p>
              <a:p>
                <a:pPr lvl="1"/>
                <a:r>
                  <a:rPr lang="en-US" dirty="0"/>
                  <a:t>(Not true, e.g., for time series)</a:t>
                </a:r>
              </a:p>
              <a:p>
                <a:r>
                  <a:rPr lang="en-US" dirty="0"/>
                  <a:t>Based on these assumptions, for each value of the parameter, there is a distribution on the observed data</a:t>
                </a:r>
              </a:p>
              <a:p>
                <a:pPr lvl="1"/>
                <a:r>
                  <a:rPr lang="en-US" dirty="0"/>
                  <a:t>Example: fix classifier, 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 dirty="0"/>
                  <a:t> fresh data points</a:t>
                </a:r>
              </a:p>
              <a:p>
                <a:pPr lvl="1"/>
                <a:r>
                  <a:rPr lang="en-US" dirty="0"/>
                  <a:t>Observe misclassification rate</a:t>
                </a:r>
              </a:p>
              <a:p>
                <a:pPr lvl="1"/>
                <a:r>
                  <a:rPr lang="en-US" dirty="0"/>
                  <a:t>Distributions is _________?</a:t>
                </a:r>
              </a:p>
              <a:p>
                <a:r>
                  <a:rPr lang="en-US" dirty="0"/>
                  <a:t>Top hat question: if the true misclassification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, what is the expectation of the observed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mistakes? </a:t>
                </a:r>
              </a:p>
              <a:p>
                <a:pPr marL="514350" indent="-514350">
                  <a:buAutoNum type="alphaL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𝑛𝑞</m:t>
                    </m:r>
                  </m:oMath>
                </a14:m>
                <a:endParaRPr lang="en-US" dirty="0"/>
              </a:p>
              <a:p>
                <a:pPr marL="514350" indent="-514350"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AutoNum type="alphaLcParenR"/>
                </a:pPr>
                <a:r>
                  <a:rPr lang="en-US" dirty="0"/>
                  <a:t>None of the above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BAB08-B150-6740-ADDC-5052BB55B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2" t="-2908" r="-295" b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8D39E-05F2-0B4D-B4E5-A6C1FF5F5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6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6337-9DD3-5E41-B133-86B5C53C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45AA1-C897-3043-B638-B40D1EA64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what is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?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Binomial (</a:t>
                </a:r>
                <a:r>
                  <a:rPr lang="en-US" dirty="0" err="1"/>
                  <a:t>n,q</a:t>
                </a:r>
                <a:r>
                  <a:rPr lang="en-US" dirty="0"/>
                  <a:t>)</a:t>
                </a:r>
              </a:p>
              <a:p>
                <a:pPr marL="514350" indent="-514350">
                  <a:buAutoNum type="alphaLcParenR"/>
                </a:pPr>
                <a:r>
                  <a:rPr lang="en-US" b="0" dirty="0"/>
                  <a:t>Normal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𝑛𝑞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rad>
                  </m:oMath>
                </a14:m>
                <a:endParaRPr lang="en-US" b="0" dirty="0"/>
              </a:p>
              <a:p>
                <a:pPr marL="514350" indent="-514350">
                  <a:buAutoNum type="alphaLcParenR"/>
                </a:pPr>
                <a:r>
                  <a:rPr lang="en-US" dirty="0"/>
                  <a:t>Poisson(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lphaLcParenR"/>
                </a:pPr>
                <a:r>
                  <a:rPr lang="en-US" dirty="0"/>
                  <a:t>None of the above</a:t>
                </a:r>
                <a:endParaRPr lang="en-US" b="0" dirty="0"/>
              </a:p>
              <a:p>
                <a:pPr marL="514350" indent="-514350">
                  <a:buAutoNum type="alphaLcParenR"/>
                </a:pPr>
                <a:endParaRPr lang="en-US" b="0" dirty="0"/>
              </a:p>
              <a:p>
                <a:r>
                  <a:rPr lang="en-US" b="0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, what is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/>
                  <a:t>?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Normal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Binomial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Poisson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Beta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None of the above</a:t>
                </a:r>
              </a:p>
              <a:p>
                <a:pPr marL="514350" indent="-514350">
                  <a:buAutoNum type="alphaLcParenR"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45AA1-C897-3043-B638-B40D1EA64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7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9485C-159E-484C-BE19-7B9D1CA7E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none" lIns="0" tIns="0" rIns="0" bIns="0" rtlCol="0" anchor="ctr">
        <a:spAutoFit/>
      </a:bodyPr>
      <a:lstStyle>
        <a:defPPr algn="ctr">
          <a:defRPr sz="2400" i="0" dirty="0">
            <a:uFill>
              <a:solidFill/>
            </a:uFill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i="0" dirty="0" err="1" smtClean="0">
            <a:latin typeface="+mj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4FB79"/>
        </a:solidFill>
        <a:ln w="127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40" marR="4064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19302</TotalTime>
  <Words>1427</Words>
  <Application>Microsoft Macintosh PowerPoint</Application>
  <PresentationFormat>On-screen Show (4:3)</PresentationFormat>
  <Paragraphs>237</Paragraphs>
  <Slides>24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Cambria Math</vt:lpstr>
      <vt:lpstr>Gill Sans</vt:lpstr>
      <vt:lpstr>Gill Sans MT</vt:lpstr>
      <vt:lpstr>Lucida Grande</vt:lpstr>
      <vt:lpstr>Times New Roman</vt:lpstr>
      <vt:lpstr>Wingdings</vt:lpstr>
      <vt:lpstr>Office Theme</vt:lpstr>
      <vt:lpstr>Lectures 18 &amp; 19 Interpreting Results: Some Pitfalls CS 506 &amp; EC 500</vt:lpstr>
      <vt:lpstr>Outline</vt:lpstr>
      <vt:lpstr>Data Science is about… </vt:lpstr>
      <vt:lpstr>Interpreting results</vt:lpstr>
      <vt:lpstr>PowerPoint Presentation</vt:lpstr>
      <vt:lpstr>Signal versus noise</vt:lpstr>
      <vt:lpstr>Important tools </vt:lpstr>
      <vt:lpstr>Confidence intervals</vt:lpstr>
      <vt:lpstr>Confidence intervals</vt:lpstr>
      <vt:lpstr>Confidence intervals</vt:lpstr>
      <vt:lpstr>How can we compute confidence intervals?</vt:lpstr>
      <vt:lpstr>Hypothesis testing</vt:lpstr>
      <vt:lpstr>Hypothesis testing</vt:lpstr>
      <vt:lpstr>Pitfall 1: Testing many hypotheses</vt:lpstr>
      <vt:lpstr>How many hypotheses?</vt:lpstr>
      <vt:lpstr>Methodology for multiple hypothesis testing</vt:lpstr>
      <vt:lpstr>Pitfall 2: Adapting hypothesis to data</vt:lpstr>
      <vt:lpstr>Important tools: reminder </vt:lpstr>
      <vt:lpstr>When statistical significance isn’t enough</vt:lpstr>
      <vt:lpstr>Correlation and causation</vt:lpstr>
      <vt:lpstr>Unrepresentative data</vt:lpstr>
      <vt:lpstr>From the 538 article</vt:lpstr>
      <vt:lpstr>Recommended reading</vt:lpstr>
      <vt:lpstr>Other problems with interpretation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of Secured Computations</dc:title>
  <dc:creator>asmith</dc:creator>
  <cp:lastModifiedBy>Adam Smith</cp:lastModifiedBy>
  <cp:revision>1012</cp:revision>
  <cp:lastPrinted>2018-01-18T16:44:21Z</cp:lastPrinted>
  <dcterms:modified xsi:type="dcterms:W3CDTF">2018-04-10T23:19:36Z</dcterms:modified>
</cp:coreProperties>
</file>